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8" r:id="rId5"/>
    <p:sldId id="260" r:id="rId6"/>
  </p:sldIdLst>
  <p:sldSz cx="9906000" cy="6858000" type="A4"/>
  <p:notesSz cx="6797675" cy="9928225"/>
  <p:defaultTextStyle>
    <a:defPPr rtl="0">
      <a:defRPr lang="en-GB"/>
    </a:defPPr>
    <a:lvl1pPr marL="0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1pPr>
    <a:lvl2pPr marL="429670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2pPr>
    <a:lvl3pPr marL="859337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3pPr>
    <a:lvl4pPr marL="1289007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4pPr>
    <a:lvl5pPr marL="1718678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5pPr>
    <a:lvl6pPr marL="2148348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6pPr>
    <a:lvl7pPr marL="2578015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7pPr>
    <a:lvl8pPr marL="3007684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8pPr>
    <a:lvl9pPr marL="3437354" algn="l" defTabSz="859337" rtl="0" eaLnBrk="1" latinLnBrk="0" hangingPunct="1">
      <a:defRPr sz="169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28590F"/>
    <a:srgbClr val="737373"/>
    <a:srgbClr val="EBF1E9"/>
    <a:srgbClr val="35761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74447-6EE7-4649-90D4-D7FC0542BAE5}" v="1" dt="2025-10-24T12:18:08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6" autoAdjust="0"/>
  </p:normalViewPr>
  <p:slideViewPr>
    <p:cSldViewPr snapToGrid="0">
      <p:cViewPr varScale="1">
        <p:scale>
          <a:sx n="111" d="100"/>
          <a:sy n="111" d="100"/>
        </p:scale>
        <p:origin x="13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78" y="102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custSel modSld">
      <pc:chgData name="Giovanny Zapata" userId="fdad7e82-a22f-443a-8b71-e61d8c292b5e" providerId="ADAL" clId="{19ECC8A1-A9F5-4ACC-B257-1C0F6BDECBF7}" dt="2025-10-24T12:18:38.746" v="8" actId="20577"/>
      <pc:docMkLst>
        <pc:docMk/>
      </pc:docMkLst>
      <pc:sldChg chg="addSp delSp modSp mod">
        <pc:chgData name="Giovanny Zapata" userId="fdad7e82-a22f-443a-8b71-e61d8c292b5e" providerId="ADAL" clId="{19ECC8A1-A9F5-4ACC-B257-1C0F6BDECBF7}" dt="2025-10-24T12:18:27.173" v="6" actId="1076"/>
        <pc:sldMkLst>
          <pc:docMk/>
          <pc:sldMk cId="1551441160" sldId="258"/>
        </pc:sldMkLst>
        <pc:picChg chg="del">
          <ac:chgData name="Giovanny Zapata" userId="fdad7e82-a22f-443a-8b71-e61d8c292b5e" providerId="ADAL" clId="{19ECC8A1-A9F5-4ACC-B257-1C0F6BDECBF7}" dt="2025-10-24T12:18:21.418" v="5" actId="478"/>
          <ac:picMkLst>
            <pc:docMk/>
            <pc:sldMk cId="1551441160" sldId="258"/>
            <ac:picMk id="9" creationId="{6CB0F636-F04D-5C28-9FB8-C8ED0B2ABF51}"/>
          </ac:picMkLst>
        </pc:picChg>
        <pc:picChg chg="add mod">
          <ac:chgData name="Giovanny Zapata" userId="fdad7e82-a22f-443a-8b71-e61d8c292b5e" providerId="ADAL" clId="{19ECC8A1-A9F5-4ACC-B257-1C0F6BDECBF7}" dt="2025-10-24T12:18:27.173" v="6" actId="1076"/>
          <ac:picMkLst>
            <pc:docMk/>
            <pc:sldMk cId="1551441160" sldId="258"/>
            <ac:picMk id="11" creationId="{5F62DB17-AB8B-93D4-A315-3B64F4B1CBB2}"/>
          </ac:picMkLst>
        </pc:picChg>
      </pc:sldChg>
      <pc:sldChg chg="modSp mod">
        <pc:chgData name="Giovanny Zapata" userId="fdad7e82-a22f-443a-8b71-e61d8c292b5e" providerId="ADAL" clId="{19ECC8A1-A9F5-4ACC-B257-1C0F6BDECBF7}" dt="2025-10-24T12:18:38.746" v="8" actId="20577"/>
        <pc:sldMkLst>
          <pc:docMk/>
          <pc:sldMk cId="3250512041" sldId="260"/>
        </pc:sldMkLst>
        <pc:spChg chg="mod">
          <ac:chgData name="Giovanny Zapata" userId="fdad7e82-a22f-443a-8b71-e61d8c292b5e" providerId="ADAL" clId="{19ECC8A1-A9F5-4ACC-B257-1C0F6BDECBF7}" dt="2025-10-24T12:18:38.746" v="8" actId="20577"/>
          <ac:spMkLst>
            <pc:docMk/>
            <pc:sldMk cId="3250512041" sldId="260"/>
            <ac:spMk id="17" creationId="{33CA3FFB-AF8F-AAC0-4A10-FC368863B7EC}"/>
          </ac:spMkLst>
        </pc:spChg>
      </pc:sldChg>
    </pc:docChg>
  </pc:docChgLst>
  <pc:docChgLst>
    <pc:chgData name="Heather Murray" userId="6029a426-149b-486d-9097-fc5d7cd5a838" providerId="ADAL" clId="{A4B3BBFB-3C03-4763-BEEC-8A187E13F3B3}"/>
    <pc:docChg chg="undo custSel modSld">
      <pc:chgData name="Heather Murray" userId="6029a426-149b-486d-9097-fc5d7cd5a838" providerId="ADAL" clId="{A4B3BBFB-3C03-4763-BEEC-8A187E13F3B3}" dt="2024-11-22T16:14:36.509" v="258" actId="20577"/>
      <pc:docMkLst>
        <pc:docMk/>
      </pc:docMkLst>
      <pc:sldChg chg="addSp delSp modSp mod">
        <pc:chgData name="Heather Murray" userId="6029a426-149b-486d-9097-fc5d7cd5a838" providerId="ADAL" clId="{A4B3BBFB-3C03-4763-BEEC-8A187E13F3B3}" dt="2024-11-22T15:27:05.341" v="97" actId="1076"/>
        <pc:sldMkLst>
          <pc:docMk/>
          <pc:sldMk cId="1551441160" sldId="258"/>
        </pc:sldMkLst>
      </pc:sldChg>
      <pc:sldChg chg="addSp delSp modSp mod">
        <pc:chgData name="Heather Murray" userId="6029a426-149b-486d-9097-fc5d7cd5a838" providerId="ADAL" clId="{A4B3BBFB-3C03-4763-BEEC-8A187E13F3B3}" dt="2024-11-22T16:14:36.509" v="258" actId="20577"/>
        <pc:sldMkLst>
          <pc:docMk/>
          <pc:sldMk cId="3250512041" sldId="2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3FF47F-42FF-450A-8253-B1442C691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FB9C4-09C7-4A1E-BE11-39B577FC37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12F5EDD-2D67-41E7-8D03-36EA9A6E0629}" type="datetime1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A01650-A7EE-4E10-9230-8DD147057D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E6EF4-8758-41BA-920E-45D570F0EA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0CC1A13-6C33-4F62-AF90-07D2D61E6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9326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76BC78C-3B96-4F0C-BDEC-B9524B9DDB96}" type="datetime1">
              <a:rPr lang="en-GB" noProof="0" smtClean="0"/>
              <a:t>24/10/2025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484CCF-A275-48CD-9D14-26B47F5E9B73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196185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1pPr>
    <a:lvl2pPr marL="429670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2pPr>
    <a:lvl3pPr marL="859337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3pPr>
    <a:lvl4pPr marL="1289007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4pPr>
    <a:lvl5pPr marL="1718678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5pPr>
    <a:lvl6pPr marL="2148348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6pPr>
    <a:lvl7pPr marL="2578015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7pPr>
    <a:lvl8pPr marL="3007684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8pPr>
    <a:lvl9pPr marL="3437354" algn="l" defTabSz="859337" rtl="0" eaLnBrk="1" latinLnBrk="0" hangingPunct="1">
      <a:defRPr sz="11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6484CCF-A275-48CD-9D14-26B47F5E9B7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28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6484CCF-A275-48CD-9D14-26B47F5E9B7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7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 Opt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8D87-9017-48E8-9B89-B4C276E5C0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1133" y="677735"/>
            <a:ext cx="2863735" cy="322729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defRPr lang="en-US" sz="2000" b="1" i="0" cap="none" spc="0" baseline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defTabSz="914422" rtl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GB" noProof="0" dirty="0"/>
              <a:t>Add Title Here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5B5E731-82EE-4BF9-9BBF-10AE838CC4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21135" y="1000464"/>
            <a:ext cx="2854730" cy="2355925"/>
          </a:xfrm>
        </p:spPr>
        <p:txBody>
          <a:bodyPr vert="horz" lIns="0" tIns="45720" rIns="0" bIns="45720" rtlCol="0">
            <a:normAutofit/>
          </a:bodyPr>
          <a:lstStyle>
            <a:lvl1pPr marL="0" indent="0" algn="l">
              <a:buNone/>
              <a:defRPr lang="en-US" sz="1100" b="0" spc="0" baseline="0" dirty="0"/>
            </a:lvl1pPr>
          </a:lstStyle>
          <a:p>
            <a:pPr marL="112610" lvl="0" indent="-112610" defTabSz="457211" rtl="0">
              <a:lnSpc>
                <a:spcPct val="150000"/>
              </a:lnSpc>
              <a:spcBef>
                <a:spcPts val="0"/>
              </a:spcBef>
            </a:pPr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907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Layout Opt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ED531B-A0F9-D8B7-64B4-E43EB82D1B64}"/>
              </a:ext>
            </a:extLst>
          </p:cNvPr>
          <p:cNvSpPr/>
          <p:nvPr userDrawn="1"/>
        </p:nvSpPr>
        <p:spPr>
          <a:xfrm>
            <a:off x="1" y="3441801"/>
            <a:ext cx="3240000" cy="3429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692" noProof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DF50D5DA-243A-47B1-0DA6-99D67E9B8A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729" y="4114800"/>
            <a:ext cx="2863735" cy="322729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000" b="1" dirty="0">
                <a:solidFill>
                  <a:schemeClr val="tx1"/>
                </a:solidFill>
                <a:latin typeface="+mj-lt"/>
              </a:defRPr>
            </a:lvl1pPr>
          </a:lstStyle>
          <a:p>
            <a:pPr marL="112610" lvl="0" indent="-112610" defTabSz="914422" rtl="0">
              <a:spcBef>
                <a:spcPts val="1000"/>
              </a:spcBef>
            </a:pPr>
            <a:r>
              <a:rPr lang="en-GB" noProof="0" dirty="0"/>
              <a:t>Add title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611956F-C5FA-7A74-2457-9EA349B4F9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4845" y="4469747"/>
            <a:ext cx="2854854" cy="2203356"/>
          </a:xfrm>
        </p:spPr>
        <p:txBody>
          <a:bodyPr lIns="0" rIns="0" rtlCol="0"/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2712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26C1C5-FE16-4334-B2CE-6E14152A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37" y="201709"/>
            <a:ext cx="9455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E8901-EFD1-440F-841B-77938232D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137" y="2089673"/>
            <a:ext cx="9455727" cy="4574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6" lvl="0" indent="-228606" algn="l" defTabSz="91442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/>
              <a:t>Click to edit Master text styles</a:t>
            </a:r>
          </a:p>
          <a:p>
            <a:pPr marL="228606" lvl="1" indent="-228606" algn="l" defTabSz="91442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/>
              <a:t>Second level</a:t>
            </a:r>
          </a:p>
          <a:p>
            <a:pPr marL="228606" lvl="2" indent="-228606" algn="l" defTabSz="91442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/>
              <a:t>Third level</a:t>
            </a:r>
          </a:p>
          <a:p>
            <a:pPr marL="228606" lvl="3" indent="-228606" algn="l" defTabSz="91442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/>
              <a:t>Fourth level</a:t>
            </a:r>
          </a:p>
          <a:p>
            <a:pPr marL="228606" lvl="4" indent="-228606" algn="l" defTabSz="91442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8442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</p:sldLayoutIdLst>
  <p:txStyles>
    <p:titleStyle>
      <a:lvl1pPr algn="l" defTabSz="45044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610" indent="-112610" algn="l" defTabSz="45044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00119" indent="-342908" algn="l" defTabSz="45044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31" indent="-342908" algn="l" defTabSz="45044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57390" indent="-285757" algn="l" defTabSz="45044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14601" indent="-285757" algn="l" defTabSz="45044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8713" indent="-112610" algn="l" defTabSz="450440" rtl="0" eaLnBrk="1" latinLnBrk="0" hangingPunct="1">
        <a:lnSpc>
          <a:spcPct val="90000"/>
        </a:lnSpc>
        <a:spcBef>
          <a:spcPts val="246"/>
        </a:spcBef>
        <a:buFont typeface="Arial" panose="020B0604020202020204" pitchFamily="34" charset="0"/>
        <a:buChar char="•"/>
        <a:defRPr sz="887" kern="1200">
          <a:solidFill>
            <a:schemeClr val="tx1"/>
          </a:solidFill>
          <a:latin typeface="+mn-lt"/>
          <a:ea typeface="+mn-ea"/>
          <a:cs typeface="+mn-cs"/>
        </a:defRPr>
      </a:lvl6pPr>
      <a:lvl7pPr marL="1463933" indent="-112610" algn="l" defTabSz="450440" rtl="0" eaLnBrk="1" latinLnBrk="0" hangingPunct="1">
        <a:lnSpc>
          <a:spcPct val="90000"/>
        </a:lnSpc>
        <a:spcBef>
          <a:spcPts val="246"/>
        </a:spcBef>
        <a:buFont typeface="Arial" panose="020B0604020202020204" pitchFamily="34" charset="0"/>
        <a:buChar char="•"/>
        <a:defRPr sz="887" kern="1200">
          <a:solidFill>
            <a:schemeClr val="tx1"/>
          </a:solidFill>
          <a:latin typeface="+mn-lt"/>
          <a:ea typeface="+mn-ea"/>
          <a:cs typeface="+mn-cs"/>
        </a:defRPr>
      </a:lvl7pPr>
      <a:lvl8pPr marL="1689153" indent="-112610" algn="l" defTabSz="450440" rtl="0" eaLnBrk="1" latinLnBrk="0" hangingPunct="1">
        <a:lnSpc>
          <a:spcPct val="90000"/>
        </a:lnSpc>
        <a:spcBef>
          <a:spcPts val="246"/>
        </a:spcBef>
        <a:buFont typeface="Arial" panose="020B0604020202020204" pitchFamily="34" charset="0"/>
        <a:buChar char="•"/>
        <a:defRPr sz="887" kern="1200">
          <a:solidFill>
            <a:schemeClr val="tx1"/>
          </a:solidFill>
          <a:latin typeface="+mn-lt"/>
          <a:ea typeface="+mn-ea"/>
          <a:cs typeface="+mn-cs"/>
        </a:defRPr>
      </a:lvl8pPr>
      <a:lvl9pPr marL="1914374" indent="-112610" algn="l" defTabSz="450440" rtl="0" eaLnBrk="1" latinLnBrk="0" hangingPunct="1">
        <a:lnSpc>
          <a:spcPct val="90000"/>
        </a:lnSpc>
        <a:spcBef>
          <a:spcPts val="246"/>
        </a:spcBef>
        <a:buFont typeface="Arial" panose="020B0604020202020204" pitchFamily="34" charset="0"/>
        <a:buChar char="•"/>
        <a:defRPr sz="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1pPr>
      <a:lvl2pPr marL="225221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2pPr>
      <a:lvl3pPr marL="450440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3pPr>
      <a:lvl4pPr marL="675661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4pPr>
      <a:lvl5pPr marL="900882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5pPr>
      <a:lvl6pPr marL="1126102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6pPr>
      <a:lvl7pPr marL="1351322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7pPr>
      <a:lvl8pPr marL="1576543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8pPr>
      <a:lvl9pPr marL="1801763" algn="l" defTabSz="450440" rtl="0" eaLnBrk="1" latinLnBrk="0" hangingPunct="1">
        <a:defRPr sz="8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54D56-652A-487F-B62F-5C8C1E1AE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9105" y="326137"/>
            <a:ext cx="2907792" cy="365760"/>
          </a:xfrm>
        </p:spPr>
        <p:txBody>
          <a:bodyPr rtlCol="0"/>
          <a:lstStyle/>
          <a:p>
            <a:pPr algn="ctr" rtl="0"/>
            <a:r>
              <a:rPr lang="en-GB" sz="2400" dirty="0">
                <a:solidFill>
                  <a:schemeClr val="tx1"/>
                </a:solidFill>
              </a:rPr>
              <a:t>Further</a:t>
            </a:r>
            <a:r>
              <a:rPr lang="en-GB" cap="none" dirty="0"/>
              <a:t> </a:t>
            </a:r>
            <a:r>
              <a:rPr lang="en-GB" sz="2400" dirty="0">
                <a:solidFill>
                  <a:schemeClr val="tx1"/>
                </a:solidFill>
              </a:rPr>
              <a:t>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A45B3-A6AE-402F-B640-75DBE30555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8249" y="695854"/>
            <a:ext cx="2898648" cy="1643688"/>
          </a:xfrm>
        </p:spPr>
        <p:txBody>
          <a:bodyPr rtlCol="0">
            <a:normAutofit lnSpcReduction="10000"/>
          </a:bodyPr>
          <a:lstStyle/>
          <a:p>
            <a:pPr marL="85727" algn="ctr">
              <a:lnSpc>
                <a:spcPct val="119000"/>
              </a:lnSpc>
              <a:spcAft>
                <a:spcPts val="600"/>
              </a:spcAft>
              <a:tabLst>
                <a:tab pos="0" algn="l"/>
                <a:tab pos="2514660" algn="l"/>
              </a:tabLst>
            </a:pPr>
            <a:r>
              <a:rPr lang="en-US" sz="1700" kern="1400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would like extra support, we recommend contacting your GP, a local bereavement counsellor, support groups or one of the numbers below:</a:t>
            </a:r>
            <a:r>
              <a:rPr lang="en-US" sz="1700" kern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414DAD-6FC7-ED34-387B-5DE3C407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9126" r="4666"/>
          <a:stretch>
            <a:fillRect/>
          </a:stretch>
        </p:blipFill>
        <p:spPr bwMode="auto">
          <a:xfrm>
            <a:off x="7125421" y="2216629"/>
            <a:ext cx="2376000" cy="242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F5FA"/>
                  </a:outerShdw>
                </a:effectLst>
              </a14:hiddenEffects>
            </a:ext>
          </a:extLst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7BDCD42-5C2F-4E2A-51DB-291B9371F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608" y="1527834"/>
            <a:ext cx="3095625" cy="73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F5FA"/>
                  </a:outerShdw>
                </a:effectLst>
              </a14:hiddenEffects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algn="ctr" defTabSz="91442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Bereavement Survey</a:t>
            </a:r>
            <a:endParaRPr lang="en-US" altLang="en-US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0BD82AB8-7AF0-21A2-9AD4-1178259F2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" t="557" r="8101" b="1967"/>
          <a:stretch>
            <a:fillRect/>
          </a:stretch>
        </p:blipFill>
        <p:spPr bwMode="auto">
          <a:xfrm>
            <a:off x="8573333" y="4596755"/>
            <a:ext cx="119856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F5FA"/>
                  </a:outerShdw>
                </a:effectLst>
              </a14:hiddenEffects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8EC28C4-F88E-71D9-976C-ABA999DCE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09" y="4347061"/>
            <a:ext cx="1196975" cy="119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F5FA"/>
                  </a:outerShdw>
                </a:effectLst>
              </a14:hiddenEffects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40B755-045D-F4A7-4735-D6F79798614D}"/>
              </a:ext>
            </a:extLst>
          </p:cNvPr>
          <p:cNvSpPr txBox="1"/>
          <p:nvPr/>
        </p:nvSpPr>
        <p:spPr>
          <a:xfrm>
            <a:off x="3508249" y="2159632"/>
            <a:ext cx="2880000" cy="1833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33399">
              <a:tabLst>
                <a:tab pos="0" algn="l"/>
              </a:tabLst>
            </a:pPr>
            <a:r>
              <a:rPr lang="en-US" b="1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Cruse Bereavement Support: </a:t>
            </a:r>
          </a:p>
          <a:p>
            <a:pPr algn="ctr" defTabSz="433399">
              <a:spcAft>
                <a:spcPts val="400"/>
              </a:spcAft>
              <a:tabLst>
                <a:tab pos="0" algn="l"/>
              </a:tabLst>
            </a:pPr>
            <a:r>
              <a:rPr lang="en-US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0808 808 1677</a:t>
            </a:r>
            <a:endParaRPr lang="en-US" kern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>
              <a:spcBef>
                <a:spcPts val="300"/>
              </a:spcBef>
              <a:tabLst>
                <a:tab pos="0" algn="l"/>
                <a:tab pos="2514660" algn="l"/>
              </a:tabLst>
            </a:pPr>
            <a:r>
              <a:rPr lang="en-US" b="1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The Samaritans: </a:t>
            </a:r>
          </a:p>
          <a:p>
            <a:pPr algn="ctr">
              <a:spcAft>
                <a:spcPts val="400"/>
              </a:spcAft>
              <a:tabLst>
                <a:tab pos="0" algn="l"/>
                <a:tab pos="2514660" algn="l"/>
              </a:tabLst>
            </a:pPr>
            <a:r>
              <a:rPr lang="en-US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116 123</a:t>
            </a:r>
            <a:endParaRPr lang="en-US" kern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>
              <a:spcBef>
                <a:spcPts val="300"/>
              </a:spcBef>
              <a:tabLst>
                <a:tab pos="0" algn="l"/>
                <a:tab pos="2514660" algn="l"/>
              </a:tabLst>
            </a:pPr>
            <a:r>
              <a:rPr lang="en-US" b="1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Bereavement Advice Centre: </a:t>
            </a:r>
          </a:p>
          <a:p>
            <a:pPr algn="ctr">
              <a:spcAft>
                <a:spcPts val="800"/>
              </a:spcAft>
              <a:tabLst>
                <a:tab pos="0" algn="l"/>
                <a:tab pos="2514660" algn="l"/>
              </a:tabLst>
            </a:pPr>
            <a:r>
              <a:rPr lang="en-US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0800 634 9494</a:t>
            </a:r>
            <a:endParaRPr lang="en-US" kern="14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26" name="Picture 25" descr="A green and black flower&#10;&#10;Description automatically generated">
            <a:extLst>
              <a:ext uri="{FF2B5EF4-FFF2-40B4-BE49-F238E27FC236}">
                <a16:creationId xmlns:a16="http://schemas.microsoft.com/office/drawing/2014/main" id="{3AFBB888-B33C-FF5B-1816-C3F9FF3A67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054"/>
          <a:stretch/>
        </p:blipFill>
        <p:spPr>
          <a:xfrm>
            <a:off x="3835216" y="4720631"/>
            <a:ext cx="2226065" cy="198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5720B59-218A-04AF-9B66-7F8F95494F2B}"/>
              </a:ext>
            </a:extLst>
          </p:cNvPr>
          <p:cNvGrpSpPr/>
          <p:nvPr/>
        </p:nvGrpSpPr>
        <p:grpSpPr>
          <a:xfrm>
            <a:off x="89305" y="-205684"/>
            <a:ext cx="2897188" cy="2722077"/>
            <a:chOff x="155925" y="-403804"/>
            <a:chExt cx="2897188" cy="2722077"/>
          </a:xfrm>
        </p:grpSpPr>
        <p:sp>
          <p:nvSpPr>
            <p:cNvPr id="41" name="Graphic 37" descr="An organic shape">
              <a:extLst>
                <a:ext uri="{FF2B5EF4-FFF2-40B4-BE49-F238E27FC236}">
                  <a16:creationId xmlns:a16="http://schemas.microsoft.com/office/drawing/2014/main" id="{B24B0AEE-A787-094D-499E-0114218884FD}"/>
                </a:ext>
              </a:extLst>
            </p:cNvPr>
            <p:cNvSpPr/>
            <p:nvPr/>
          </p:nvSpPr>
          <p:spPr>
            <a:xfrm rot="2734666">
              <a:off x="208757" y="-348906"/>
              <a:ext cx="2722077" cy="2612282"/>
            </a:xfrm>
            <a:custGeom>
              <a:avLst/>
              <a:gdLst>
                <a:gd name="connsiteX0" fmla="*/ 8227 w 2722077"/>
                <a:gd name="connsiteY0" fmla="*/ 1852142 h 2612282"/>
                <a:gd name="connsiteX1" fmla="*/ 860086 w 2722077"/>
                <a:gd name="connsiteY1" fmla="*/ 2612265 h 2612282"/>
                <a:gd name="connsiteX2" fmla="*/ 1842999 w 2722077"/>
                <a:gd name="connsiteY2" fmla="*/ 1943886 h 2612282"/>
                <a:gd name="connsiteX3" fmla="*/ 2655539 w 2722077"/>
                <a:gd name="connsiteY3" fmla="*/ 1223082 h 2612282"/>
                <a:gd name="connsiteX4" fmla="*/ 2367217 w 2722077"/>
                <a:gd name="connsiteY4" fmla="*/ 69795 h 2612282"/>
                <a:gd name="connsiteX5" fmla="*/ 8227 w 2722077"/>
                <a:gd name="connsiteY5" fmla="*/ 1852142 h 261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2077" h="2612282">
                  <a:moveTo>
                    <a:pt x="8227" y="1852142"/>
                  </a:moveTo>
                  <a:cubicBezTo>
                    <a:pt x="69368" y="2238361"/>
                    <a:pt x="484791" y="2609332"/>
                    <a:pt x="860086" y="2612265"/>
                  </a:cubicBezTo>
                  <a:cubicBezTo>
                    <a:pt x="1085714" y="2614027"/>
                    <a:pt x="1156408" y="2481668"/>
                    <a:pt x="1842999" y="1943886"/>
                  </a:cubicBezTo>
                  <a:cubicBezTo>
                    <a:pt x="2459267" y="1461188"/>
                    <a:pt x="2572252" y="1434727"/>
                    <a:pt x="2655539" y="1223082"/>
                  </a:cubicBezTo>
                  <a:cubicBezTo>
                    <a:pt x="2808767" y="833728"/>
                    <a:pt x="2691057" y="250741"/>
                    <a:pt x="2367217" y="69795"/>
                  </a:cubicBezTo>
                  <a:cubicBezTo>
                    <a:pt x="1690008" y="-308595"/>
                    <a:pt x="-137411" y="932188"/>
                    <a:pt x="8227" y="1852142"/>
                  </a:cubicBezTo>
                  <a:close/>
                </a:path>
              </a:pathLst>
            </a:custGeom>
            <a:solidFill>
              <a:srgbClr val="C5E0B4">
                <a:alpha val="49804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id="{7005F3D9-354D-78F2-D027-490384C3F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925" y="425699"/>
              <a:ext cx="2897188" cy="1052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EF5FA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algn="ctr" defTabSz="914422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dirty="0">
                  <a:latin typeface="Calibri Light" panose="020F0302020204030204" pitchFamily="34" charset="0"/>
                </a:rPr>
                <a:t>We understand that the loss of a loved one is a very difficult time and we want to extend our deepest condolences to you.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66E188-4445-4B83-E611-56ECBE28D597}"/>
              </a:ext>
            </a:extLst>
          </p:cNvPr>
          <p:cNvGrpSpPr/>
          <p:nvPr/>
        </p:nvGrpSpPr>
        <p:grpSpPr>
          <a:xfrm>
            <a:off x="9432" y="4559801"/>
            <a:ext cx="3168000" cy="2073451"/>
            <a:chOff x="119684" y="4599371"/>
            <a:chExt cx="2807574" cy="2073451"/>
          </a:xfrm>
        </p:grpSpPr>
        <p:sp>
          <p:nvSpPr>
            <p:cNvPr id="40" name="Graphic 35" descr="An organic shape">
              <a:extLst>
                <a:ext uri="{FF2B5EF4-FFF2-40B4-BE49-F238E27FC236}">
                  <a16:creationId xmlns:a16="http://schemas.microsoft.com/office/drawing/2014/main" id="{7D50BEC9-9C42-B716-5CE6-99F0D268AECE}"/>
                </a:ext>
              </a:extLst>
            </p:cNvPr>
            <p:cNvSpPr/>
            <p:nvPr/>
          </p:nvSpPr>
          <p:spPr>
            <a:xfrm>
              <a:off x="119684" y="4599371"/>
              <a:ext cx="2807574" cy="2073451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2754" h="2073451">
                  <a:moveTo>
                    <a:pt x="107404" y="463729"/>
                  </a:moveTo>
                  <a:cubicBezTo>
                    <a:pt x="277740" y="189590"/>
                    <a:pt x="621945" y="-5730"/>
                    <a:pt x="787565" y="128"/>
                  </a:cubicBezTo>
                  <a:cubicBezTo>
                    <a:pt x="1112254" y="11625"/>
                    <a:pt x="1197350" y="338656"/>
                    <a:pt x="1701965" y="476378"/>
                  </a:cubicBezTo>
                  <a:cubicBezTo>
                    <a:pt x="2036636" y="567723"/>
                    <a:pt x="2100901" y="451623"/>
                    <a:pt x="2349665" y="571628"/>
                  </a:cubicBezTo>
                  <a:cubicBezTo>
                    <a:pt x="2648665" y="715865"/>
                    <a:pt x="2925947" y="1062109"/>
                    <a:pt x="2864015" y="1371728"/>
                  </a:cubicBezTo>
                  <a:cubicBezTo>
                    <a:pt x="2850109" y="1441261"/>
                    <a:pt x="2804741" y="1580650"/>
                    <a:pt x="2597315" y="1733678"/>
                  </a:cubicBezTo>
                  <a:cubicBezTo>
                    <a:pt x="1959788" y="2204004"/>
                    <a:pt x="543516" y="2248343"/>
                    <a:pt x="120815" y="1466978"/>
                  </a:cubicBezTo>
                  <a:cubicBezTo>
                    <a:pt x="69638" y="1372366"/>
                    <a:pt x="-115557" y="822555"/>
                    <a:pt x="107404" y="463729"/>
                  </a:cubicBezTo>
                  <a:close/>
                </a:path>
              </a:pathLst>
            </a:custGeom>
            <a:solidFill>
              <a:srgbClr val="C5E0B4">
                <a:alpha val="5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Text Box 14">
              <a:extLst>
                <a:ext uri="{FF2B5EF4-FFF2-40B4-BE49-F238E27FC236}">
                  <a16:creationId xmlns:a16="http://schemas.microsoft.com/office/drawing/2014/main" id="{504EB8EF-A1A1-3137-36CC-FEF7E9FB0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76" y="5312750"/>
              <a:ext cx="2667000" cy="858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EF5FA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algn="ctr" defTabSz="914422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 dirty="0">
                  <a:latin typeface="Calibri Light" panose="020F0302020204030204" pitchFamily="34" charset="0"/>
                </a:rPr>
                <a:t>Your input can truly make a difference to the quality of end of life care across England, Wales and Jersey.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D4DB57A-88E6-D7CB-ED27-5367B85DAF3F}"/>
              </a:ext>
            </a:extLst>
          </p:cNvPr>
          <p:cNvGrpSpPr/>
          <p:nvPr/>
        </p:nvGrpSpPr>
        <p:grpSpPr>
          <a:xfrm>
            <a:off x="9432" y="2145959"/>
            <a:ext cx="3169505" cy="2250414"/>
            <a:chOff x="19771" y="2063208"/>
            <a:chExt cx="3169505" cy="2250414"/>
          </a:xfrm>
        </p:grpSpPr>
        <p:sp>
          <p:nvSpPr>
            <p:cNvPr id="39" name="Graphic 33" descr="An organic shape">
              <a:extLst>
                <a:ext uri="{FF2B5EF4-FFF2-40B4-BE49-F238E27FC236}">
                  <a16:creationId xmlns:a16="http://schemas.microsoft.com/office/drawing/2014/main" id="{66A4F2E3-5D75-B31F-3795-88E8B25964E9}"/>
                </a:ext>
              </a:extLst>
            </p:cNvPr>
            <p:cNvSpPr/>
            <p:nvPr/>
          </p:nvSpPr>
          <p:spPr>
            <a:xfrm rot="10800000">
              <a:off x="19771" y="2063208"/>
              <a:ext cx="3169505" cy="2250414"/>
            </a:xfrm>
            <a:custGeom>
              <a:avLst/>
              <a:gdLst>
                <a:gd name="connsiteX0" fmla="*/ 17011 w 2782503"/>
                <a:gd name="connsiteY0" fmla="*/ 1431073 h 2250414"/>
                <a:gd name="connsiteX1" fmla="*/ 742016 w 2782503"/>
                <a:gd name="connsiteY1" fmla="*/ 303294 h 2250414"/>
                <a:gd name="connsiteX2" fmla="*/ 1440161 w 2782503"/>
                <a:gd name="connsiteY2" fmla="*/ 303294 h 2250414"/>
                <a:gd name="connsiteX3" fmla="*/ 2272570 w 2782503"/>
                <a:gd name="connsiteY3" fmla="*/ 7924 h 2250414"/>
                <a:gd name="connsiteX4" fmla="*/ 2541089 w 2782503"/>
                <a:gd name="connsiteY4" fmla="*/ 1914409 h 2250414"/>
                <a:gd name="connsiteX5" fmla="*/ 17011 w 2782503"/>
                <a:gd name="connsiteY5" fmla="*/ 1431073 h 225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2503" h="2250414">
                  <a:moveTo>
                    <a:pt x="17011" y="1431073"/>
                  </a:moveTo>
                  <a:cubicBezTo>
                    <a:pt x="-87154" y="1027851"/>
                    <a:pt x="303409" y="433253"/>
                    <a:pt x="742016" y="303294"/>
                  </a:cubicBezTo>
                  <a:cubicBezTo>
                    <a:pt x="980075" y="232752"/>
                    <a:pt x="1070515" y="357377"/>
                    <a:pt x="1440161" y="303294"/>
                  </a:cubicBezTo>
                  <a:cubicBezTo>
                    <a:pt x="1950387" y="228637"/>
                    <a:pt x="2061343" y="-50265"/>
                    <a:pt x="2272570" y="7924"/>
                  </a:cubicBezTo>
                  <a:cubicBezTo>
                    <a:pt x="2676591" y="119223"/>
                    <a:pt x="3038218" y="1348996"/>
                    <a:pt x="2541089" y="1914409"/>
                  </a:cubicBezTo>
                  <a:cubicBezTo>
                    <a:pt x="1934327" y="2604515"/>
                    <a:pt x="196453" y="2125665"/>
                    <a:pt x="17011" y="1431073"/>
                  </a:cubicBezTo>
                  <a:close/>
                </a:path>
              </a:pathLst>
            </a:custGeom>
            <a:solidFill>
              <a:srgbClr val="C5E0B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Text Box 16">
              <a:extLst>
                <a:ext uri="{FF2B5EF4-FFF2-40B4-BE49-F238E27FC236}">
                  <a16:creationId xmlns:a16="http://schemas.microsoft.com/office/drawing/2014/main" id="{FDF42738-4819-4B54-BB96-1E031908C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27" y="2605200"/>
              <a:ext cx="2936875" cy="1120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DEF5FA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algn="ctr" defTabSz="914422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dirty="0">
                  <a:solidFill>
                    <a:schemeClr val="tx1">
                      <a:lumMod val="75000"/>
                    </a:schemeClr>
                  </a:solidFill>
                  <a:latin typeface="Calibri Light" panose="020F0302020204030204" pitchFamily="34" charset="0"/>
                </a:rPr>
                <a:t>We value your perspective and      experiences, and w</a:t>
              </a:r>
              <a:r>
                <a:rPr lang="en-GB" altLang="en-US" sz="1600" dirty="0">
                  <a:solidFill>
                    <a:schemeClr val="tx1">
                      <a:lumMod val="75000"/>
                    </a:schemeClr>
                  </a:solidFill>
                  <a:latin typeface="Calibri Light" panose="020F0302020204030204" pitchFamily="34" charset="0"/>
                </a:rPr>
                <a:t>e are grateful to you for sharing your personal experiences during this time.</a:t>
              </a:r>
              <a:endParaRPr lang="en-US" altLang="en-US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85BD856-4AF0-B537-85A1-45EAFEEAE436}"/>
              </a:ext>
            </a:extLst>
          </p:cNvPr>
          <p:cNvGrpSpPr/>
          <p:nvPr/>
        </p:nvGrpSpPr>
        <p:grpSpPr>
          <a:xfrm>
            <a:off x="6870317" y="5720571"/>
            <a:ext cx="2916000" cy="1043999"/>
            <a:chOff x="8945659" y="0"/>
            <a:chExt cx="3240075" cy="1620000"/>
          </a:xfrm>
          <a:noFill/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F9C78DC-9BD2-38F3-537E-31ACEFF4FEB9}"/>
                </a:ext>
              </a:extLst>
            </p:cNvPr>
            <p:cNvSpPr/>
            <p:nvPr/>
          </p:nvSpPr>
          <p:spPr>
            <a:xfrm>
              <a:off x="8945734" y="0"/>
              <a:ext cx="3240000" cy="162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254661-EA90-E501-79B0-043D4F9988D9}"/>
                </a:ext>
              </a:extLst>
            </p:cNvPr>
            <p:cNvSpPr txBox="1"/>
            <p:nvPr/>
          </p:nvSpPr>
          <p:spPr>
            <a:xfrm>
              <a:off x="8945659" y="185243"/>
              <a:ext cx="3240001" cy="109844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/>
                <a:t>*Space for Trust/HB logo*</a:t>
              </a:r>
            </a:p>
          </p:txBody>
        </p:sp>
      </p:grp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4C576AB-D9E5-7A3F-7D3C-5604219EC8C2}"/>
              </a:ext>
            </a:extLst>
          </p:cNvPr>
          <p:cNvSpPr txBox="1">
            <a:spLocks/>
          </p:cNvSpPr>
          <p:nvPr/>
        </p:nvSpPr>
        <p:spPr>
          <a:xfrm>
            <a:off x="3499105" y="4147575"/>
            <a:ext cx="2898648" cy="756000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0" indent="0" algn="l" defTabSz="45043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45043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043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043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45043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8683" indent="-112608" algn="l" defTabSz="450430" rtl="0" eaLnBrk="1" latinLnBrk="0" hangingPunct="1">
              <a:lnSpc>
                <a:spcPct val="90000"/>
              </a:lnSpc>
              <a:spcBef>
                <a:spcPts val="246"/>
              </a:spcBef>
              <a:buFont typeface="Arial" panose="020B0604020202020204" pitchFamily="34" charset="0"/>
              <a:buChar char="•"/>
              <a:defRPr sz="8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3898" indent="-112608" algn="l" defTabSz="450430" rtl="0" eaLnBrk="1" latinLnBrk="0" hangingPunct="1">
              <a:lnSpc>
                <a:spcPct val="90000"/>
              </a:lnSpc>
              <a:spcBef>
                <a:spcPts val="246"/>
              </a:spcBef>
              <a:buFont typeface="Arial" panose="020B0604020202020204" pitchFamily="34" charset="0"/>
              <a:buChar char="•"/>
              <a:defRPr sz="8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89113" indent="-112608" algn="l" defTabSz="450430" rtl="0" eaLnBrk="1" latinLnBrk="0" hangingPunct="1">
              <a:lnSpc>
                <a:spcPct val="90000"/>
              </a:lnSpc>
              <a:spcBef>
                <a:spcPts val="246"/>
              </a:spcBef>
              <a:buFont typeface="Arial" panose="020B0604020202020204" pitchFamily="34" charset="0"/>
              <a:buChar char="•"/>
              <a:defRPr sz="8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14328" indent="-112608" algn="l" defTabSz="450430" rtl="0" eaLnBrk="1" latinLnBrk="0" hangingPunct="1">
              <a:lnSpc>
                <a:spcPct val="90000"/>
              </a:lnSpc>
              <a:spcBef>
                <a:spcPts val="246"/>
              </a:spcBef>
              <a:buFont typeface="Arial" panose="020B0604020202020204" pitchFamily="34" charset="0"/>
              <a:buChar char="•"/>
              <a:defRPr sz="8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7" algn="ctr">
              <a:lnSpc>
                <a:spcPct val="119000"/>
              </a:lnSpc>
              <a:spcAft>
                <a:spcPts val="600"/>
              </a:spcAft>
              <a:tabLst>
                <a:tab pos="0" algn="l"/>
                <a:tab pos="2514660" algn="l"/>
              </a:tabLst>
            </a:pPr>
            <a:r>
              <a:rPr lang="en-US" sz="1800" kern="1400" dirty="0">
                <a:solidFill>
                  <a:srgbClr val="003300"/>
                </a:solidFill>
                <a:latin typeface="Calibri Light" panose="020F0302020204030204" pitchFamily="34" charset="0"/>
              </a:rPr>
              <a:t>For further information about NACEL, visit www.nacel.nhs.uk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11" name="Picture 10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5F62DB17-AB8B-93D4-A315-3B64F4B1CB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666" y="349526"/>
            <a:ext cx="334302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4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91A4F2-A6F6-C097-1256-12835219DB00}"/>
              </a:ext>
            </a:extLst>
          </p:cNvPr>
          <p:cNvSpPr txBox="1"/>
          <p:nvPr/>
        </p:nvSpPr>
        <p:spPr>
          <a:xfrm>
            <a:off x="228599" y="156537"/>
            <a:ext cx="272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NACEL?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4ABAF9-ACF0-4181-BBC3-C2C9CACA9B5E}"/>
              </a:ext>
            </a:extLst>
          </p:cNvPr>
          <p:cNvSpPr txBox="1"/>
          <p:nvPr/>
        </p:nvSpPr>
        <p:spPr>
          <a:xfrm>
            <a:off x="-27716" y="3634835"/>
            <a:ext cx="3280229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Bereavement Survey?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0ABB5F7-6356-D5F4-3F86-4D06BDD574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6768" y="4042201"/>
            <a:ext cx="2852737" cy="287473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700" dirty="0">
                <a:solidFill>
                  <a:srgbClr val="003300"/>
                </a:solidFill>
                <a:latin typeface="Calibri Light" panose="020F0302020204030204" pitchFamily="34" charset="0"/>
              </a:rPr>
              <a:t>The Bereavement Survey is a survey for the friends and family of someone who died.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700" dirty="0">
                <a:solidFill>
                  <a:srgbClr val="003300"/>
                </a:solidFill>
                <a:latin typeface="Calibri Light" panose="020F0302020204030204" pitchFamily="34" charset="0"/>
              </a:rPr>
              <a:t>The aim of the survey is to give those close to the person who died an opportunity to share their views on the care and support provided in hospital.</a:t>
            </a:r>
            <a:endParaRPr lang="en-US" sz="1700" kern="1400" dirty="0">
              <a:solidFill>
                <a:srgbClr val="4D4D4D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5A07C1-5695-23B6-0C7C-EFC65C2BD344}"/>
              </a:ext>
            </a:extLst>
          </p:cNvPr>
          <p:cNvSpPr txBox="1"/>
          <p:nvPr/>
        </p:nvSpPr>
        <p:spPr>
          <a:xfrm>
            <a:off x="190630" y="655282"/>
            <a:ext cx="2851200" cy="2238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kern="1400" dirty="0">
                <a:solidFill>
                  <a:srgbClr val="234B0D"/>
                </a:solidFill>
                <a:latin typeface="Calibri Light" panose="020F0302020204030204" pitchFamily="34" charset="0"/>
              </a:rPr>
              <a:t>The National Audit of Care at the End of Life (NACEL) is a national audit which looks at the care experienced by the dying person and those important to them during their last hospital admission.</a:t>
            </a:r>
            <a:endParaRPr lang="en-US" sz="1100" kern="14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783702-6069-D7F2-300A-0973479EAA7C}"/>
              </a:ext>
            </a:extLst>
          </p:cNvPr>
          <p:cNvSpPr txBox="1"/>
          <p:nvPr/>
        </p:nvSpPr>
        <p:spPr>
          <a:xfrm>
            <a:off x="3584779" y="156536"/>
            <a:ext cx="272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Want to take part?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CA3FFB-AF8F-AAC0-4A10-FC368863B7EC}"/>
              </a:ext>
            </a:extLst>
          </p:cNvPr>
          <p:cNvSpPr txBox="1"/>
          <p:nvPr/>
        </p:nvSpPr>
        <p:spPr>
          <a:xfrm>
            <a:off x="3607622" y="650869"/>
            <a:ext cx="2815771" cy="2173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kern="1400" dirty="0">
                <a:solidFill>
                  <a:schemeClr val="accent6"/>
                </a:solidFill>
                <a:latin typeface="Calibri Light" panose="020F0302020204030204" pitchFamily="34" charset="0"/>
              </a:rPr>
              <a:t>If your loved one died between 1st January - 31st December 2026, you are invited to take part in an anonymous survey about the care received by you and your loved one during their hospital admission.</a:t>
            </a:r>
            <a:endParaRPr lang="en-GB" kern="1400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F2C4C3-FE45-0F22-E018-7DC5655596DE}"/>
              </a:ext>
            </a:extLst>
          </p:cNvPr>
          <p:cNvGrpSpPr>
            <a:grpSpLocks noChangeAspect="1"/>
          </p:cNvGrpSpPr>
          <p:nvPr/>
        </p:nvGrpSpPr>
        <p:grpSpPr>
          <a:xfrm>
            <a:off x="1116717" y="2973088"/>
            <a:ext cx="906146" cy="720000"/>
            <a:chOff x="125015" y="1858487"/>
            <a:chExt cx="2855119" cy="226860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6A4290-5EDA-8C06-B861-E66E79E5BC92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C5E0B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22">
                <a:defRPr/>
              </a:pPr>
              <a:endParaRPr lang="en-GB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93DFAD-A12E-83B1-E60E-CABD3B6D620E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22">
                <a:defRPr/>
              </a:pPr>
              <a:endParaRPr lang="en-GB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F7AA61-D4AD-AF93-5E9D-42E96BDA2544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22">
                <a:defRPr/>
              </a:pPr>
              <a:endParaRPr lang="en-GB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44" name="Graphic 23" descr="Two speech bubbles">
              <a:extLst>
                <a:ext uri="{FF2B5EF4-FFF2-40B4-BE49-F238E27FC236}">
                  <a16:creationId xmlns:a16="http://schemas.microsoft.com/office/drawing/2014/main" id="{B654C2EF-F66D-D77D-C689-85DE79987BB5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2989503-8540-5589-4BA7-8B69221E741B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FB2FB33-A738-AB1C-17C5-0229AB09A3C5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6B36F14-7FD8-1D3F-86C4-4CE8301FB1A0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74F631E-B139-1614-5307-F5557E1D9BC6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5" name="Graphic 23" descr="Two speech bubbles">
              <a:extLst>
                <a:ext uri="{FF2B5EF4-FFF2-40B4-BE49-F238E27FC236}">
                  <a16:creationId xmlns:a16="http://schemas.microsoft.com/office/drawing/2014/main" id="{CF0B1432-CABD-5685-F5F6-FCFEE3B0359F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22489CFA-9C2A-DD26-DCB3-F7987DC95314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21918F40-DAFD-8AB2-BB61-721AFDEB5407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EFDD050-6860-59EF-A269-77974484A97F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FD9D366-01DA-8269-F357-6F3B81CDF2F2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22">
                  <a:defRPr/>
                </a:pPr>
                <a:endParaRPr lang="en-GB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252F7C7-96A3-1A00-B806-9320898030F4}"/>
              </a:ext>
            </a:extLst>
          </p:cNvPr>
          <p:cNvSpPr txBox="1"/>
          <p:nvPr/>
        </p:nvSpPr>
        <p:spPr>
          <a:xfrm>
            <a:off x="3594608" y="2938170"/>
            <a:ext cx="2728685" cy="11331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You can take part in the survey by scanning the QR code or by going to this website: </a:t>
            </a:r>
          </a:p>
          <a:p>
            <a:pPr algn="ctr"/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*insert URL here*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93F214-6DE3-6792-8A07-5855F8905846}"/>
              </a:ext>
            </a:extLst>
          </p:cNvPr>
          <p:cNvGrpSpPr/>
          <p:nvPr/>
        </p:nvGrpSpPr>
        <p:grpSpPr>
          <a:xfrm>
            <a:off x="4049121" y="4278008"/>
            <a:ext cx="1800000" cy="1800000"/>
            <a:chOff x="8968578" y="4378791"/>
            <a:chExt cx="1800000" cy="180000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6936BF9-6EFF-434D-2DFE-204E79B6DA0F}"/>
                </a:ext>
              </a:extLst>
            </p:cNvPr>
            <p:cNvSpPr/>
            <p:nvPr/>
          </p:nvSpPr>
          <p:spPr>
            <a:xfrm>
              <a:off x="8968578" y="4378791"/>
              <a:ext cx="18000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1EF59E5-5541-D853-9767-42C787D72830}"/>
                </a:ext>
              </a:extLst>
            </p:cNvPr>
            <p:cNvSpPr txBox="1"/>
            <p:nvPr/>
          </p:nvSpPr>
          <p:spPr>
            <a:xfrm>
              <a:off x="8968578" y="4924848"/>
              <a:ext cx="18000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*Space for QR </a:t>
              </a:r>
              <a:r>
                <a:rPr lang="en-GB" sz="2000" b="1" dirty="0">
                  <a:solidFill>
                    <a:srgbClr val="28590F"/>
                  </a:solidFill>
                </a:rPr>
                <a:t>code</a:t>
              </a:r>
              <a:r>
                <a:rPr lang="en-GB" sz="2000" b="1" dirty="0"/>
                <a:t>*</a:t>
              </a:r>
            </a:p>
          </p:txBody>
        </p:sp>
      </p:grpSp>
      <p:sp>
        <p:nvSpPr>
          <p:cNvPr id="59" name="AutoShape 2">
            <a:extLst>
              <a:ext uri="{FF2B5EF4-FFF2-40B4-BE49-F238E27FC236}">
                <a16:creationId xmlns:a16="http://schemas.microsoft.com/office/drawing/2014/main" id="{E949A3E4-9E69-7B64-4F6B-906BF22DD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719" y="2003101"/>
            <a:ext cx="2822575" cy="809416"/>
          </a:xfrm>
          <a:prstGeom prst="wedgeRoundRectCallout">
            <a:avLst>
              <a:gd name="adj1" fmla="val -49148"/>
              <a:gd name="adj2" fmla="val 70014"/>
              <a:gd name="adj3" fmla="val 16667"/>
            </a:avLst>
          </a:prstGeom>
          <a:solidFill>
            <a:srgbClr val="C5E0B4">
              <a:alpha val="50196"/>
            </a:srgbClr>
          </a:solidFill>
          <a:ln w="28575" algn="ctr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ctr" anchorCtr="0" compatLnSpc="1">
            <a:prstTxWarp prst="textNoShape">
              <a:avLst/>
            </a:prstTxWarp>
          </a:bodyPr>
          <a:lstStyle/>
          <a:p>
            <a:pPr algn="ctr" defTabSz="91442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“Results from the Quality Survey shape the education provided”</a:t>
            </a:r>
            <a:endParaRPr lang="en-US" alt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AutoShape 3">
            <a:extLst>
              <a:ext uri="{FF2B5EF4-FFF2-40B4-BE49-F238E27FC236}">
                <a16:creationId xmlns:a16="http://schemas.microsoft.com/office/drawing/2014/main" id="{3FFEF56F-A7CF-1AC0-C793-E1A185D8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719" y="3131835"/>
            <a:ext cx="2852738" cy="1620373"/>
          </a:xfrm>
          <a:prstGeom prst="wedgeRoundRectCallout">
            <a:avLst>
              <a:gd name="adj1" fmla="val 47684"/>
              <a:gd name="adj2" fmla="val 60118"/>
              <a:gd name="adj3" fmla="val 16667"/>
            </a:avLst>
          </a:prstGeom>
          <a:solidFill>
            <a:srgbClr val="C5E0B4"/>
          </a:solidFill>
          <a:ln w="28575" algn="ctr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ctr" anchorCtr="0" compatLnSpc="1">
            <a:prstTxWarp prst="textNoShape">
              <a:avLst/>
            </a:prstTxWarp>
          </a:bodyPr>
          <a:lstStyle/>
          <a:p>
            <a:pPr algn="ctr" defTabSz="91442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“Our action plan following the [2021] results focuses predominantly on improving the experience of families/carers of patients dying in our hospitals.”</a:t>
            </a:r>
            <a:endParaRPr lang="en-US" altLang="en-US" sz="24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E0A012-7396-5EC2-88D0-8C4BAB1681E7}"/>
              </a:ext>
            </a:extLst>
          </p:cNvPr>
          <p:cNvSpPr txBox="1"/>
          <p:nvPr/>
        </p:nvSpPr>
        <p:spPr>
          <a:xfrm>
            <a:off x="6940959" y="157653"/>
            <a:ext cx="272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take part?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E30C09-0617-158E-5BA4-A6D3B232F558}"/>
              </a:ext>
            </a:extLst>
          </p:cNvPr>
          <p:cNvSpPr txBox="1"/>
          <p:nvPr/>
        </p:nvSpPr>
        <p:spPr>
          <a:xfrm>
            <a:off x="6969908" y="650869"/>
            <a:ext cx="2815771" cy="139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kern="1400" dirty="0">
                <a:solidFill>
                  <a:schemeClr val="accent6"/>
                </a:solidFill>
                <a:latin typeface="Calibri Light" panose="020F0302020204030204" pitchFamily="34" charset="0"/>
              </a:rPr>
              <a:t>The quotes below are examples of how the Bereavement Survey has changed and improved care in hospitals.</a:t>
            </a:r>
            <a:endParaRPr lang="en-GB" kern="1400" dirty="0">
              <a:solidFill>
                <a:schemeClr val="accent6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2533993-F295-9A6F-5A4B-61AFF3CAF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719" y="5045184"/>
            <a:ext cx="2822575" cy="1440297"/>
          </a:xfrm>
          <a:prstGeom prst="wedgeRoundRectCallout">
            <a:avLst>
              <a:gd name="adj1" fmla="val -49148"/>
              <a:gd name="adj2" fmla="val 70014"/>
              <a:gd name="adj3" fmla="val 16667"/>
            </a:avLst>
          </a:prstGeom>
          <a:solidFill>
            <a:srgbClr val="C5E0B4">
              <a:alpha val="50196"/>
            </a:srgbClr>
          </a:solidFill>
          <a:ln w="28575" algn="ctr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ctr" anchorCtr="0" compatLnSpc="1">
            <a:prstTxWarp prst="textNoShape">
              <a:avLst/>
            </a:prstTxWarp>
          </a:bodyPr>
          <a:lstStyle/>
          <a:p>
            <a:pPr algn="ctr" defTabSz="91442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results of the survey are reviewed […] to help understand where good practice exists and where there is an opportunity to improve.”</a:t>
            </a:r>
          </a:p>
        </p:txBody>
      </p:sp>
      <p:pic>
        <p:nvPicPr>
          <p:cNvPr id="6" name="Graphic 5" descr="Globe with solid fill">
            <a:extLst>
              <a:ext uri="{FF2B5EF4-FFF2-40B4-BE49-F238E27FC236}">
                <a16:creationId xmlns:a16="http://schemas.microsoft.com/office/drawing/2014/main" id="{1A6D0F29-544F-0762-4C6E-34895353A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7686" y="6284715"/>
            <a:ext cx="521435" cy="5214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1F4018-C170-3F15-884C-32B93A4E5973}"/>
              </a:ext>
            </a:extLst>
          </p:cNvPr>
          <p:cNvSpPr txBox="1"/>
          <p:nvPr/>
        </p:nvSpPr>
        <p:spPr>
          <a:xfrm>
            <a:off x="4042831" y="6514140"/>
            <a:ext cx="1421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Translations available</a:t>
            </a:r>
          </a:p>
        </p:txBody>
      </p:sp>
    </p:spTree>
    <p:extLst>
      <p:ext uri="{BB962C8B-B14F-4D97-AF65-F5344CB8AC3E}">
        <p14:creationId xmlns:p14="http://schemas.microsoft.com/office/powerpoint/2010/main" val="3250512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ACEL Colours">
      <a:dk1>
        <a:srgbClr val="28590F"/>
      </a:dk1>
      <a:lt1>
        <a:srgbClr val="F8FAF8"/>
      </a:lt1>
      <a:dk2>
        <a:srgbClr val="28590F"/>
      </a:dk2>
      <a:lt2>
        <a:srgbClr val="F8FAF8"/>
      </a:lt2>
      <a:accent1>
        <a:srgbClr val="28590F"/>
      </a:accent1>
      <a:accent2>
        <a:srgbClr val="93AC87"/>
      </a:accent2>
      <a:accent3>
        <a:srgbClr val="C1F0AA"/>
      </a:accent3>
      <a:accent4>
        <a:srgbClr val="EBF1E9"/>
      </a:accent4>
      <a:accent5>
        <a:srgbClr val="70AD47"/>
      </a:accent5>
      <a:accent6>
        <a:srgbClr val="000000"/>
      </a:accent6>
      <a:hlink>
        <a:srgbClr val="28590F"/>
      </a:hlink>
      <a:folHlink>
        <a:srgbClr val="6EDD37"/>
      </a:folHlink>
    </a:clrScheme>
    <a:fontScheme name="__typo">
      <a:majorFont>
        <a:latin typeface="Century Gothic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859_TF11646208_Win32" id="{DB52F37E-328D-4C73-AE18-94F1688476B4}" vid="{180AD728-C488-4845-B6D9-1FBA0E4ED4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19" ma:contentTypeDescription="Create a new document." ma:contentTypeScope="" ma:versionID="9737b3b1ad58246f29d48fad5f5b49b4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1c964ea27da4f5633d83d705a93acaaa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758E62-AC81-4E46-8F51-61BA2E72DFD8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customXml/itemProps2.xml><?xml version="1.0" encoding="utf-8"?>
<ds:datastoreItem xmlns:ds="http://schemas.openxmlformats.org/officeDocument/2006/customXml" ds:itemID="{DA0408E7-1CE9-4A68-83EF-93857A83B1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E99DDA-3BDF-437A-8890-E8E11B3C7D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NACEL 2024 ppt template</Template>
  <TotalTime>217</TotalTime>
  <Words>398</Words>
  <Application>Microsoft Office PowerPoint</Application>
  <PresentationFormat>A4 Paper (210x297 mm)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Georgia</vt:lpstr>
      <vt:lpstr>Gill Sans MT</vt:lpstr>
      <vt:lpstr>Times New Roman</vt:lpstr>
      <vt:lpstr>Office Theme</vt:lpstr>
      <vt:lpstr>Further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Further Information</dc:title>
  <dc:creator>Heather Murray</dc:creator>
  <cp:lastModifiedBy>Giovanny Zapata</cp:lastModifiedBy>
  <cp:revision>12</cp:revision>
  <cp:lastPrinted>2023-11-30T12:05:24Z</cp:lastPrinted>
  <dcterms:created xsi:type="dcterms:W3CDTF">2023-11-28T16:17:24Z</dcterms:created>
  <dcterms:modified xsi:type="dcterms:W3CDTF">2025-10-24T12:18:49Z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